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9"/>
  </p:notesMasterIdLst>
  <p:sldIdLst>
    <p:sldId id="260" r:id="rId2"/>
    <p:sldId id="275" r:id="rId3"/>
    <p:sldId id="277" r:id="rId4"/>
    <p:sldId id="278" r:id="rId5"/>
    <p:sldId id="262" r:id="rId6"/>
    <p:sldId id="288" r:id="rId7"/>
    <p:sldId id="264" r:id="rId8"/>
    <p:sldId id="265" r:id="rId9"/>
    <p:sldId id="286" r:id="rId10"/>
    <p:sldId id="266" r:id="rId11"/>
    <p:sldId id="268" r:id="rId12"/>
    <p:sldId id="271" r:id="rId13"/>
    <p:sldId id="284" r:id="rId14"/>
    <p:sldId id="272" r:id="rId15"/>
    <p:sldId id="273" r:id="rId16"/>
    <p:sldId id="289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280" autoAdjust="0"/>
  </p:normalViewPr>
  <p:slideViewPr>
    <p:cSldViewPr snapToGrid="0" snapToObjects="1">
      <p:cViewPr varScale="1">
        <p:scale>
          <a:sx n="60" d="100"/>
          <a:sy n="60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E1F4-2B3B-8C46-AE2A-8C0BE858BD19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146CB-1DC7-6544-91EA-7B0BD91D18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gwu.edu/~erpapers/teachinger/glossary/roosevelt-franklin.cfm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7BB78-E595-A24E-8B68-45324D720345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C1E4F-D1F4-6948-A804-7A3F4E1B74CD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Liberal = FDR’s only</a:t>
            </a:r>
            <a:r>
              <a:rPr lang="en-US" baseline="0" dirty="0" smtClean="0"/>
              <a:t> concern = banks &amp; big business; ND does not address redistribution of wealth, ND does not help elderly</a:t>
            </a:r>
          </a:p>
          <a:p>
            <a:r>
              <a:rPr lang="en-US" baseline="0" dirty="0" smtClean="0"/>
              <a:t>+ Conservative = gov’t is too powerful, increased role of gov’t = socialism (sound familiar?), ND destroys free enterprise and individual freedom, ND creates HUGE national debt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F1772-73AB-614C-B741-11EA8A1028DD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18773-2A27-7743-BE2A-2D794F5B63E2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F58C6-7468-5B40-AC73-55CE33C7669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B324-B62C-F14E-8F5F-F04720F806AE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2AFCF-6AEE-E645-BA0C-AD10A5540DD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have the Banking Act of 1935 (finalized FDIC and made insurance for bank deposits permanent);</a:t>
            </a:r>
            <a:r>
              <a:rPr lang="en-US" baseline="0" dirty="0" smtClean="0"/>
              <a:t> US Housing Authority (subsidized construction of low-cost public housing w/ </a:t>
            </a:r>
            <a:r>
              <a:rPr lang="en-US" baseline="0" dirty="0" err="1" smtClean="0"/>
              <a:t>fed’l</a:t>
            </a:r>
            <a:r>
              <a:rPr lang="en-US" baseline="0" dirty="0" smtClean="0"/>
              <a:t> loans); WPA = highways, bridges, etc. to build up infrastructure as well as provide jobs; NYA trained youth and provided counseling for unemployed btw 16 &amp; 25; Fair Labor Standards Act banned child labor, min’ hourly wage </a:t>
            </a:r>
            <a:r>
              <a:rPr lang="en-US" baseline="0" dirty="0" err="1" smtClean="0"/>
              <a:t>est’d</a:t>
            </a:r>
            <a:r>
              <a:rPr lang="en-US" baseline="0" dirty="0" smtClean="0"/>
              <a:t>, and set work week to 44 </a:t>
            </a:r>
            <a:r>
              <a:rPr lang="en-US" baseline="0" dirty="0" err="1" smtClean="0"/>
              <a:t>hrs</a:t>
            </a:r>
            <a:r>
              <a:rPr lang="en-US" baseline="0" dirty="0" smtClean="0"/>
              <a:t>; Food Drug &amp; Cosmetic Act (prohibited mislabeling of food, drugs, cosmetics to ensure safety)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political policies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personal outlook on GD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view on role of gov’t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public opinion … why?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turning points in career (thus far for FDR)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comfort</a:t>
            </a:r>
            <a:r>
              <a:rPr lang="en-US" baseline="0" dirty="0" smtClean="0"/>
              <a:t> with media </a:t>
            </a:r>
            <a:r>
              <a:rPr lang="en-US" baseline="0" dirty="0" smtClean="0">
                <a:sym typeface="Wingdings"/>
              </a:rPr>
              <a:t> fireside chats,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5556E-847C-C44E-8BF2-909D88B31B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18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to </a:t>
            </a:r>
            <a:r>
              <a:rPr lang="en-US" dirty="0" err="1" smtClean="0"/>
              <a:t>pg</a:t>
            </a:r>
            <a:r>
              <a:rPr lang="en-US" dirty="0" smtClean="0"/>
              <a:t> 624  </a:t>
            </a:r>
            <a:r>
              <a:rPr lang="en-US" dirty="0" smtClean="0">
                <a:sym typeface="Wingdings"/>
              </a:rPr>
              <a:t> cause</a:t>
            </a:r>
            <a:r>
              <a:rPr lang="en-US" baseline="0" dirty="0" smtClean="0">
                <a:sym typeface="Wingdings"/>
              </a:rPr>
              <a:t> &amp; effect chart of New Deal / Depression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146CB-1DC7-6544-91EA-7B0BD91D18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6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AAC0D-5205-A44A-A08A-06583B5BC86F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“New Deal witnessed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increased role for intellectuals in government. The Brains Trust, a term coined by James Kieran, a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York Times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reporter, refers to the group of academic advisers that </a:t>
            </a:r>
            <a:r>
              <a:rPr lang="en-US" sz="120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FDR gathered to assist him during the 1932 presidential campaign. </a:t>
            </a:r>
            <a:r>
              <a:rPr lang="en-US" sz="120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</a:p>
          <a:p>
            <a:endParaRPr lang="en-US" sz="120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Eleanor Roosevelt quotes: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function of democratic living is not to lower standards but to raise those that have been too low.”</a:t>
            </a: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Tomorrow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(1963), 59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greatest fear has always been that I would be afraid - afraid physically or mentally or morally and allow myself to be influenced by fear instead of by my honest convictions.</a:t>
            </a: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(1946), 112</a:t>
            </a:r>
          </a:p>
          <a:p>
            <a:endParaRPr lang="en-US" u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45614-E587-784D-9FFD-F5858301BB1D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09EBE-7769-264A-BA6C-80133912EF93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7489E-B32D-1545-8FBB-562E0B775B7E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from 13 –</a:t>
            </a:r>
            <a:r>
              <a:rPr lang="en-US" baseline="0" dirty="0" smtClean="0"/>
              <a:t> 18 </a:t>
            </a:r>
          </a:p>
          <a:p>
            <a:r>
              <a:rPr lang="en-US" baseline="0" dirty="0" smtClean="0"/>
              <a:t>p740-741 (APUSH) = criticisms – conservatives said it went to far, liberals said it </a:t>
            </a:r>
            <a:r>
              <a:rPr lang="en-US" baseline="0" dirty="0" err="1" smtClean="0"/>
              <a:t>wasn</a:t>
            </a:r>
            <a:r>
              <a:rPr lang="fr-FR" baseline="0" dirty="0" smtClean="0"/>
              <a:t>’</a:t>
            </a:r>
            <a:r>
              <a:rPr lang="en-US" baseline="0" dirty="0" smtClean="0"/>
              <a:t>t doing enough!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baseline="0" dirty="0" smtClean="0"/>
              <a:t>Coughlin – FDR = “great betrayer and liar,” anti-Semitic allusions, called for nationalization of the bank; National Union of Social Justice;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complained that FDR wasn’t doing enough to help the public. He wanted government to take over control of major industries and businesses. </a:t>
            </a:r>
            <a:endParaRPr lang="en-US" baseline="0" dirty="0" smtClean="0"/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Townsend – gov’t should pay $200/</a:t>
            </a:r>
            <a:r>
              <a:rPr lang="en-US" baseline="0" dirty="0" err="1" smtClean="0"/>
              <a:t>mo</a:t>
            </a:r>
            <a:r>
              <a:rPr lang="en-US" baseline="0" dirty="0" smtClean="0"/>
              <a:t> to retired citizens &amp; retirees </a:t>
            </a:r>
            <a:r>
              <a:rPr lang="en-US" baseline="0" dirty="0" err="1" smtClean="0"/>
              <a:t>req’d</a:t>
            </a:r>
            <a:r>
              <a:rPr lang="en-US" baseline="0" dirty="0" smtClean="0"/>
              <a:t> to spend in 30 days … plan would’ve bankrupted the nation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Long – “Share our Wealth” program (100% tax on all incomes over $1 mil) </a:t>
            </a:r>
            <a:r>
              <a:rPr lang="en-US" baseline="0" dirty="0" smtClean="0">
                <a:sym typeface="Wingdings"/>
              </a:rPr>
              <a:t> promised comfortable income, a car, free college education  … </a:t>
            </a:r>
            <a:r>
              <a:rPr lang="en-US" baseline="0" dirty="0" err="1" smtClean="0">
                <a:sym typeface="Wingdings"/>
              </a:rPr>
              <a:t>wah</a:t>
            </a:r>
            <a:r>
              <a:rPr lang="en-US" baseline="0" dirty="0" smtClean="0">
                <a:sym typeface="Wingdings"/>
              </a:rPr>
              <a:t> </a:t>
            </a:r>
            <a:r>
              <a:rPr lang="en-US" baseline="0" dirty="0" err="1" smtClean="0">
                <a:sym typeface="Wingdings"/>
              </a:rPr>
              <a:t>wah</a:t>
            </a:r>
            <a:r>
              <a:rPr lang="en-US" baseline="0" dirty="0" smtClean="0">
                <a:sym typeface="Wingdings"/>
              </a:rPr>
              <a:t>, shot in Sept. 1935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Agricultural Adjustment Act;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 holiday;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Civilian Conservation Corps;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Federal Emergency Relief Administration;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Federal Deposit Insurance Corp.;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Labor Relations Board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(Wagner Act);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Securities and Exchange Commission;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Security 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Tennessee Valley Authority;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 Progress Administration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Recovery Administration (fair competition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production limits, prescribed wages, working conditions, etc.)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NLRB: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guarantee employees “the right to self-organization, to form, join, or assist labor organizations, to bargain collectively through representatives of their own choosing, and to engage in concerted activities for the purpose of collective bargaining or other mutual aid and protection.”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8B927-2028-404E-B975-B78D1109D1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AD832-AF6D-D642-8C3A-8D495376209F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8EDFF-2BB2-3247-8EB7-718EB019636D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FEHRA</a:t>
            </a:r>
            <a:r>
              <a:rPr lang="en-US" baseline="0" dirty="0" smtClean="0"/>
              <a:t> – federal funds to state &amp; local agencies to help the unemployed; HOLC = </a:t>
            </a:r>
            <a:r>
              <a:rPr lang="en-US" baseline="0" dirty="0" err="1" smtClean="0"/>
              <a:t>loand</a:t>
            </a:r>
            <a:r>
              <a:rPr lang="en-US" baseline="0" dirty="0" smtClean="0"/>
              <a:t> $$ at low interest to home-owners who could not meet mortgage rates; FHA insured bank loans used for building and repairing homes</a:t>
            </a:r>
          </a:p>
          <a:p>
            <a:r>
              <a:rPr lang="en-US" baseline="0" dirty="0" smtClean="0"/>
              <a:t>NIRA = considered his “most important &amp; far-reaching legislation every enacted by the American Congress” – developed codes for fair competition; min wage and min </a:t>
            </a:r>
            <a:r>
              <a:rPr lang="en-US" baseline="0" smtClean="0"/>
              <a:t>prices for goods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in problems – type them in</a:t>
            </a:r>
          </a:p>
          <a:p>
            <a:r>
              <a:rPr lang="en-US" dirty="0" smtClean="0"/>
              <a:t>THEN WATCH Video, </a:t>
            </a:r>
          </a:p>
          <a:p>
            <a:r>
              <a:rPr lang="en-US" dirty="0" smtClean="0"/>
              <a:t>list of agencies</a:t>
            </a:r>
            <a:r>
              <a:rPr lang="en-US" baseline="0" dirty="0" smtClean="0"/>
              <a:t> on the board … which solve which problems? </a:t>
            </a:r>
            <a:r>
              <a:rPr lang="en-US" baseline="0" dirty="0" smtClean="0">
                <a:sym typeface="Wingdings"/>
              </a:rPr>
              <a:t> PRINT OFF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didn’t trust the banks and many banks have failed.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stock market crashed, in part because people were buying stocks on margin.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 prices were low, due to overproduction.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needed money quickly in order to buy food and avoid home foreclosure.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in rural areas need electricity and jobs.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industries need help recovering.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Everybody needs jobs!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elderly or sick (people who can’t work) also need money to support themselves.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Minorities tend to be the “last hired and first fired”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 must take care of families but are often left behind by their husbands and have a hard time finding jobs.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5556E-847C-C44E-8BF2-909D88B31B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667000"/>
            <a:ext cx="40767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40767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3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322B5B-1EE0-5E47-B9AB-B87E8665687C}" type="datetimeFigureOut">
              <a:rPr lang="en-US" smtClean="0"/>
              <a:t>3/22/15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6C8983-B790-1948-8239-1CFBD02E4A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0962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FDR – Franklin Delano Roosevelt</a:t>
            </a:r>
            <a:endParaRPr lang="en-US" dirty="0">
              <a:latin typeface="Footlight MT Light"/>
              <a:cs typeface="Footlight MT Ligh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30988"/>
            <a:ext cx="7772400" cy="6944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Footlight MT Light"/>
                <a:cs typeface="Footlight MT Light"/>
              </a:rPr>
              <a:t>“Only thing we have to fear is fear itself”</a:t>
            </a:r>
            <a:endParaRPr lang="en-US" dirty="0">
              <a:solidFill>
                <a:schemeClr val="tx1"/>
              </a:solidFill>
              <a:latin typeface="Footlight MT Light"/>
              <a:cs typeface="Footlight MT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829" y="2568406"/>
            <a:ext cx="4022352" cy="40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9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otlight MT Light"/>
                <a:cs typeface="Footlight MT Light"/>
              </a:rPr>
              <a:t>Critics of the First New Deal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Footlight MT Light"/>
                <a:cs typeface="Footlight MT Light"/>
              </a:rPr>
              <a:t>Liberal (Democratic) Critics: think FDR is </a:t>
            </a:r>
            <a:r>
              <a:rPr lang="en-US" b="1" dirty="0">
                <a:latin typeface="Footlight MT Light"/>
                <a:cs typeface="Footlight MT Light"/>
              </a:rPr>
              <a:t>not</a:t>
            </a:r>
            <a:r>
              <a:rPr lang="en-US" dirty="0">
                <a:latin typeface="Footlight MT Light"/>
                <a:cs typeface="Footlight MT Light"/>
              </a:rPr>
              <a:t> doing enough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Senator Huey Long (Democrat-Louisiana)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Nicknamed </a:t>
            </a:r>
            <a:r>
              <a:rPr lang="ja-JP" altLang="en-US" sz="2500" dirty="0">
                <a:latin typeface="Footlight MT Light"/>
                <a:cs typeface="Footlight MT Light"/>
              </a:rPr>
              <a:t>“</a:t>
            </a:r>
            <a:r>
              <a:rPr lang="en-US" sz="2500" dirty="0">
                <a:latin typeface="Footlight MT Light"/>
                <a:cs typeface="Footlight MT Light"/>
              </a:rPr>
              <a:t>The Kingfish</a:t>
            </a:r>
            <a:r>
              <a:rPr lang="ja-JP" altLang="en-US" sz="2500" dirty="0">
                <a:latin typeface="Footlight MT Light"/>
                <a:cs typeface="Footlight MT Light"/>
              </a:rPr>
              <a:t>”</a:t>
            </a:r>
            <a:endParaRPr lang="en-US" sz="2500" dirty="0">
              <a:latin typeface="Footlight MT Light"/>
              <a:cs typeface="Footlight MT Light"/>
            </a:endParaRPr>
          </a:p>
          <a:p>
            <a:pPr lvl="2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Wanted to redistribute wealth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assassinated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ootlight MT Light"/>
                <a:cs typeface="Footlight MT Light"/>
              </a:rPr>
              <a:t>Conservative (Republican) Critics: think FDR is doing </a:t>
            </a:r>
            <a:r>
              <a:rPr lang="en-US" b="1" dirty="0">
                <a:latin typeface="Footlight MT Light"/>
                <a:cs typeface="Footlight MT Light"/>
              </a:rPr>
              <a:t>too </a:t>
            </a:r>
            <a:r>
              <a:rPr lang="en-US" b="1" dirty="0" smtClean="0">
                <a:latin typeface="Footlight MT Light"/>
                <a:cs typeface="Footlight MT Light"/>
              </a:rPr>
              <a:t>much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Footlight MT Light"/>
                <a:cs typeface="Footlight MT Light"/>
              </a:rPr>
              <a:t>Supreme Court</a:t>
            </a:r>
            <a:endParaRPr lang="en-US" dirty="0">
              <a:latin typeface="Footlight MT Light"/>
              <a:cs typeface="Footlight MT Light"/>
            </a:endParaRPr>
          </a:p>
          <a:p>
            <a:pPr>
              <a:lnSpc>
                <a:spcPct val="90000"/>
              </a:lnSpc>
            </a:pPr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533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Supreme Court Steps In</a:t>
            </a:r>
            <a:endParaRPr lang="en-US" dirty="0">
              <a:latin typeface="Footlight MT Light"/>
              <a:cs typeface="Footlight MT Ligh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700" i="1" dirty="0" smtClean="0">
                <a:latin typeface="Footlight MT Light"/>
                <a:cs typeface="Footlight MT Light"/>
              </a:rPr>
              <a:t>Schechter v. US (1935)</a:t>
            </a:r>
          </a:p>
          <a:p>
            <a:r>
              <a:rPr lang="en-US" dirty="0" smtClean="0">
                <a:latin typeface="Footlight MT Light"/>
                <a:cs typeface="Footlight MT Light"/>
              </a:rPr>
              <a:t>Supreme </a:t>
            </a:r>
            <a:r>
              <a:rPr lang="en-US" dirty="0">
                <a:latin typeface="Footlight MT Light"/>
                <a:cs typeface="Footlight MT Light"/>
              </a:rPr>
              <a:t>Court declared the NIRA </a:t>
            </a:r>
            <a:r>
              <a:rPr lang="en-US" dirty="0" smtClean="0">
                <a:latin typeface="Footlight MT Light"/>
                <a:cs typeface="Footlight MT Light"/>
              </a:rPr>
              <a:t>unconstitutional</a:t>
            </a:r>
          </a:p>
          <a:p>
            <a:pPr marL="0" indent="0">
              <a:buNone/>
            </a:pPr>
            <a:endParaRPr lang="en-US" dirty="0" smtClean="0">
              <a:latin typeface="Footlight MT Light"/>
              <a:cs typeface="Footlight MT Light"/>
            </a:endParaRPr>
          </a:p>
          <a:p>
            <a:pPr marL="0" indent="0">
              <a:buNone/>
            </a:pPr>
            <a:r>
              <a:rPr lang="en-US" i="1" dirty="0" smtClean="0">
                <a:latin typeface="Footlight MT Light"/>
                <a:cs typeface="Footlight MT Light"/>
              </a:rPr>
              <a:t>US vs. Butler (1936)</a:t>
            </a:r>
          </a:p>
          <a:p>
            <a:r>
              <a:rPr lang="en-US" dirty="0" smtClean="0">
                <a:latin typeface="Footlight MT Light"/>
                <a:cs typeface="Footlight MT Light"/>
              </a:rPr>
              <a:t>Supreme Court declared the AAA unconstitutional</a:t>
            </a:r>
          </a:p>
          <a:p>
            <a:endParaRPr lang="en-US" dirty="0" smtClean="0">
              <a:latin typeface="Footlight MT Light"/>
              <a:cs typeface="Footlight MT Light"/>
            </a:endParaRPr>
          </a:p>
          <a:p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493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otlight MT Light"/>
                <a:cs typeface="Footlight MT Light"/>
              </a:rPr>
              <a:t>Supporters of the New Deal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Footlight MT Light"/>
                <a:cs typeface="Footlight MT Light"/>
              </a:rPr>
              <a:t>New Deal Coalition: </a:t>
            </a:r>
            <a:r>
              <a:rPr lang="en-US" dirty="0">
                <a:latin typeface="Footlight MT Light"/>
                <a:cs typeface="Footlight MT Light"/>
              </a:rPr>
              <a:t>Diverse group of Americans who had one thing in common: they liked the New Deal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Footlight MT Light"/>
                <a:cs typeface="Footlight MT Light"/>
              </a:rPr>
              <a:t>Suburban whites, people living in cities, unionized workers, African Americas, Mexican Americans…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ootlight MT Light"/>
                <a:cs typeface="Footlight MT Light"/>
              </a:rPr>
              <a:t>For the first time in American history,  </a:t>
            </a:r>
            <a:r>
              <a:rPr lang="en-US" b="1" dirty="0">
                <a:latin typeface="Footlight MT Light"/>
                <a:cs typeface="Footlight MT Light"/>
              </a:rPr>
              <a:t>African Americans</a:t>
            </a:r>
            <a:r>
              <a:rPr lang="en-US" dirty="0">
                <a:latin typeface="Footlight MT Light"/>
                <a:cs typeface="Footlight MT Light"/>
              </a:rPr>
              <a:t> shift their votes to the </a:t>
            </a:r>
            <a:r>
              <a:rPr lang="en-US" b="1" dirty="0">
                <a:latin typeface="Footlight MT Light"/>
                <a:cs typeface="Footlight MT Light"/>
              </a:rPr>
              <a:t>Democratic Party</a:t>
            </a:r>
            <a:r>
              <a:rPr lang="en-US" dirty="0">
                <a:latin typeface="Footlight MT Light"/>
                <a:cs typeface="Footlight MT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219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8333"/>
          </a:xfrm>
        </p:spPr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Court Packing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872862" y="1600200"/>
            <a:ext cx="4271138" cy="4525963"/>
          </a:xfrm>
        </p:spPr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FDR wanted to </a:t>
            </a:r>
            <a:r>
              <a:rPr lang="en-US" u="sng" dirty="0">
                <a:latin typeface="Footlight MT Light"/>
                <a:cs typeface="Footlight MT Light"/>
              </a:rPr>
              <a:t>add</a:t>
            </a:r>
            <a:r>
              <a:rPr lang="en-US" dirty="0">
                <a:latin typeface="Footlight MT Light"/>
                <a:cs typeface="Footlight MT Light"/>
              </a:rPr>
              <a:t> justices to court to get New Deal programs approved</a:t>
            </a:r>
          </a:p>
          <a:p>
            <a:r>
              <a:rPr lang="en-US" dirty="0">
                <a:latin typeface="Footlight MT Light"/>
                <a:cs typeface="Footlight MT Light"/>
              </a:rPr>
              <a:t>Does </a:t>
            </a:r>
            <a:r>
              <a:rPr lang="en-US" b="1" dirty="0">
                <a:latin typeface="Footlight MT Light"/>
                <a:cs typeface="Footlight MT Light"/>
              </a:rPr>
              <a:t>NOT </a:t>
            </a:r>
            <a:r>
              <a:rPr lang="en-US" dirty="0">
                <a:latin typeface="Footlight MT Light"/>
                <a:cs typeface="Footlight MT Light"/>
              </a:rPr>
              <a:t> happen</a:t>
            </a:r>
          </a:p>
          <a:p>
            <a:r>
              <a:rPr lang="en-US" dirty="0">
                <a:latin typeface="Footlight MT Light"/>
                <a:cs typeface="Footlight MT Light"/>
              </a:rPr>
              <a:t>FDR </a:t>
            </a:r>
            <a:r>
              <a:rPr lang="en-US" u="sng" dirty="0">
                <a:latin typeface="Footlight MT Light"/>
                <a:cs typeface="Footlight MT Light"/>
              </a:rPr>
              <a:t>legally</a:t>
            </a:r>
            <a:r>
              <a:rPr lang="en-US" dirty="0">
                <a:latin typeface="Footlight MT Light"/>
                <a:cs typeface="Footlight MT Light"/>
              </a:rPr>
              <a:t> appoints 7 new justices</a:t>
            </a:r>
          </a:p>
        </p:txBody>
      </p:sp>
      <p:pic>
        <p:nvPicPr>
          <p:cNvPr id="2" name="Picture 1" descr="967438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0" y="1373443"/>
            <a:ext cx="4725202" cy="5197722"/>
          </a:xfrm>
          <a:prstGeom prst="rect">
            <a:avLst/>
          </a:prstGeom>
          <a:ln>
            <a:solidFill>
              <a:srgbClr val="006462"/>
            </a:solidFill>
          </a:ln>
        </p:spPr>
      </p:pic>
    </p:spTree>
    <p:extLst>
      <p:ext uri="{BB962C8B-B14F-4D97-AF65-F5344CB8AC3E}">
        <p14:creationId xmlns:p14="http://schemas.microsoft.com/office/powerpoint/2010/main" val="106059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otlight MT Light"/>
                <a:cs typeface="Footlight MT Light"/>
              </a:rPr>
              <a:t>The Second New Deal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Footlight MT Light"/>
                <a:cs typeface="Footlight MT Light"/>
              </a:rPr>
              <a:t>Goal: build upon 1st New Deal by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 lower unemployment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 raise production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>
                <a:latin typeface="Footlight MT Light"/>
                <a:cs typeface="Footlight MT Light"/>
              </a:rPr>
              <a:t> extend </a:t>
            </a:r>
            <a:r>
              <a:rPr lang="en-US" sz="2500" dirty="0">
                <a:latin typeface="Footlight MT Light"/>
                <a:cs typeface="Footlight MT Light"/>
              </a:rPr>
              <a:t>relief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ootlight MT Light"/>
                <a:cs typeface="Footlight MT Light"/>
              </a:rPr>
              <a:t>Method: </a:t>
            </a:r>
            <a:r>
              <a:rPr lang="ja-JP" altLang="en-US" dirty="0">
                <a:latin typeface="Footlight MT Light"/>
                <a:cs typeface="Footlight MT Light"/>
              </a:rPr>
              <a:t>“</a:t>
            </a:r>
            <a:r>
              <a:rPr lang="en-US" dirty="0">
                <a:latin typeface="Footlight MT Light"/>
                <a:cs typeface="Footlight MT Light"/>
              </a:rPr>
              <a:t>Make Work</a:t>
            </a:r>
            <a:r>
              <a:rPr lang="ja-JP" altLang="en-US" dirty="0">
                <a:latin typeface="Footlight MT Light"/>
                <a:cs typeface="Footlight MT Light"/>
              </a:rPr>
              <a:t>”</a:t>
            </a:r>
            <a:endParaRPr lang="en-US" dirty="0">
              <a:latin typeface="Footlight MT Light"/>
              <a:cs typeface="Footlight MT Light"/>
            </a:endParaRPr>
          </a:p>
          <a:p>
            <a:pPr lvl="1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Create as many jobs as possible</a:t>
            </a:r>
          </a:p>
          <a:p>
            <a:pPr lvl="2">
              <a:lnSpc>
                <a:spcPct val="90000"/>
              </a:lnSpc>
            </a:pPr>
            <a:r>
              <a:rPr lang="en-US" sz="2500" dirty="0">
                <a:latin typeface="Footlight MT Light"/>
                <a:cs typeface="Footlight MT Light"/>
              </a:rPr>
              <a:t>When you make jobs, you pay the workers, they then buy stuff, this creates more jobs for people who sell things….</a:t>
            </a:r>
          </a:p>
        </p:txBody>
      </p:sp>
    </p:spTree>
    <p:extLst>
      <p:ext uri="{BB962C8B-B14F-4D97-AF65-F5344CB8AC3E}">
        <p14:creationId xmlns:p14="http://schemas.microsoft.com/office/powerpoint/2010/main" val="155926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70068"/>
          </a:xfrm>
        </p:spPr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The Second New Deal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0068"/>
            <a:ext cx="8229600" cy="536087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Footlight MT Light"/>
                <a:cs typeface="Footlight MT Light"/>
              </a:rPr>
              <a:t>For Farmers</a:t>
            </a:r>
            <a:r>
              <a:rPr lang="en-US" dirty="0">
                <a:latin typeface="Footlight MT Light"/>
                <a:cs typeface="Footlight MT Light"/>
              </a:rPr>
              <a:t>: 2nd </a:t>
            </a:r>
            <a:r>
              <a:rPr lang="en-US" dirty="0" smtClean="0">
                <a:latin typeface="Footlight MT Light"/>
                <a:cs typeface="Footlight MT Light"/>
              </a:rPr>
              <a:t>AAA (</a:t>
            </a:r>
            <a:r>
              <a:rPr lang="en-US" i="1" dirty="0" smtClean="0">
                <a:latin typeface="Footlight MT Light"/>
                <a:cs typeface="Footlight MT Light"/>
              </a:rPr>
              <a:t>Agriculture Adjustment Act</a:t>
            </a:r>
            <a:r>
              <a:rPr lang="en-US" dirty="0" smtClean="0">
                <a:latin typeface="Footlight MT Light"/>
                <a:cs typeface="Footlight MT Light"/>
              </a:rPr>
              <a:t>), RA / FSA (</a:t>
            </a:r>
            <a:r>
              <a:rPr lang="en-US" i="1" dirty="0" smtClean="0">
                <a:latin typeface="Footlight MT Light"/>
                <a:cs typeface="Footlight MT Light"/>
              </a:rPr>
              <a:t>Resettlement Act </a:t>
            </a:r>
            <a:r>
              <a:rPr lang="en-US" i="1" dirty="0" smtClean="0">
                <a:latin typeface="Footlight MT Light"/>
                <a:cs typeface="Footlight MT Light"/>
                <a:sym typeface="Wingdings"/>
              </a:rPr>
              <a:t> Farm Security Administration</a:t>
            </a:r>
            <a:r>
              <a:rPr lang="en-US" dirty="0" smtClean="0">
                <a:latin typeface="Footlight MT Light"/>
                <a:cs typeface="Footlight MT Light"/>
                <a:sym typeface="Wingdings"/>
              </a:rPr>
              <a:t>)</a:t>
            </a:r>
            <a:r>
              <a:rPr lang="en-US" dirty="0" smtClean="0">
                <a:latin typeface="Footlight MT Light"/>
                <a:cs typeface="Footlight MT Light"/>
              </a:rPr>
              <a:t>, REA (</a:t>
            </a:r>
            <a:r>
              <a:rPr lang="en-US" i="1" dirty="0" smtClean="0">
                <a:latin typeface="Footlight MT Light"/>
                <a:cs typeface="Footlight MT Light"/>
              </a:rPr>
              <a:t>Rural Electrification Act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endParaRPr lang="en-US" dirty="0" smtClean="0">
              <a:latin typeface="Footlight MT Light"/>
              <a:cs typeface="Footlight MT Light"/>
            </a:endParaRPr>
          </a:p>
          <a:p>
            <a:r>
              <a:rPr lang="en-US" u="sng" dirty="0" smtClean="0">
                <a:latin typeface="Footlight MT Light"/>
                <a:cs typeface="Footlight MT Light"/>
              </a:rPr>
              <a:t>Works </a:t>
            </a:r>
            <a:r>
              <a:rPr lang="en-US" u="sng" dirty="0">
                <a:latin typeface="Footlight MT Light"/>
                <a:cs typeface="Footlight MT Light"/>
              </a:rPr>
              <a:t>Projects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WPA (Works Progress Administration)!</a:t>
            </a:r>
          </a:p>
          <a:p>
            <a:endParaRPr lang="en-US" dirty="0">
              <a:latin typeface="Footlight MT Light"/>
              <a:cs typeface="Footlight MT Light"/>
            </a:endParaRPr>
          </a:p>
          <a:p>
            <a:r>
              <a:rPr lang="en-US" u="sng" dirty="0">
                <a:latin typeface="Footlight MT Light"/>
                <a:cs typeface="Footlight MT Light"/>
              </a:rPr>
              <a:t>For workers</a:t>
            </a:r>
            <a:r>
              <a:rPr lang="en-US" dirty="0">
                <a:latin typeface="Footlight MT Light"/>
                <a:cs typeface="Footlight MT Light"/>
              </a:rPr>
              <a:t>: Fair Labor Standards Act, Wagner </a:t>
            </a:r>
            <a:r>
              <a:rPr lang="en-US" dirty="0" smtClean="0">
                <a:latin typeface="Footlight MT Light"/>
                <a:cs typeface="Footlight MT Light"/>
              </a:rPr>
              <a:t>Act – aka: NLRB (</a:t>
            </a:r>
            <a:r>
              <a:rPr lang="en-US" i="1" dirty="0" smtClean="0">
                <a:latin typeface="Footlight MT Light"/>
                <a:cs typeface="Footlight MT Light"/>
              </a:rPr>
              <a:t>National Labor Relations Act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</a:p>
          <a:p>
            <a:endParaRPr lang="en-US" dirty="0" smtClean="0">
              <a:latin typeface="Footlight MT Light"/>
              <a:cs typeface="Footlight MT Light"/>
            </a:endParaRPr>
          </a:p>
          <a:p>
            <a:r>
              <a:rPr lang="en-US" u="sng" dirty="0" smtClean="0">
                <a:latin typeface="Footlight MT Light"/>
                <a:cs typeface="Footlight MT Light"/>
              </a:rPr>
              <a:t>For kids</a:t>
            </a:r>
            <a:r>
              <a:rPr lang="en-US" dirty="0" smtClean="0">
                <a:latin typeface="Footlight MT Light"/>
                <a:cs typeface="Footlight MT Light"/>
              </a:rPr>
              <a:t>: NYA (</a:t>
            </a:r>
            <a:r>
              <a:rPr lang="en-US" i="1" dirty="0" smtClean="0">
                <a:latin typeface="Footlight MT Light"/>
                <a:cs typeface="Footlight MT Light"/>
              </a:rPr>
              <a:t>National Young Administration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</a:p>
          <a:p>
            <a:endParaRPr lang="en-US" dirty="0" smtClean="0">
              <a:latin typeface="Footlight MT Light"/>
              <a:cs typeface="Footlight MT Light"/>
            </a:endParaRPr>
          </a:p>
          <a:p>
            <a:r>
              <a:rPr lang="en-US" u="sng" dirty="0" smtClean="0">
                <a:latin typeface="Footlight MT Light"/>
                <a:cs typeface="Footlight MT Light"/>
              </a:rPr>
              <a:t>For the elderly</a:t>
            </a:r>
            <a:r>
              <a:rPr lang="en-US" dirty="0" smtClean="0">
                <a:latin typeface="Footlight MT Light"/>
                <a:cs typeface="Footlight MT Light"/>
              </a:rPr>
              <a:t>: SSA (</a:t>
            </a:r>
            <a:r>
              <a:rPr lang="en-US" i="1" dirty="0" smtClean="0">
                <a:latin typeface="Footlight MT Light"/>
                <a:cs typeface="Footlight MT Light"/>
              </a:rPr>
              <a:t>Social Security Act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</a:p>
          <a:p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780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97" y="137303"/>
            <a:ext cx="7620000" cy="14988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dirty="0" smtClean="0"/>
              <a:t>Compare &amp; Contrast:</a:t>
            </a:r>
            <a:br>
              <a:rPr lang="en-US" sz="3500" dirty="0" smtClean="0"/>
            </a:br>
            <a:r>
              <a:rPr lang="en-US" sz="3500" dirty="0" smtClean="0"/>
              <a:t> </a:t>
            </a:r>
            <a:br>
              <a:rPr lang="en-US" sz="3500" dirty="0" smtClean="0"/>
            </a:br>
            <a:r>
              <a:rPr lang="en-US" sz="4100" dirty="0" smtClean="0"/>
              <a:t>Hoover	 vs. 		FDR</a:t>
            </a:r>
            <a:endParaRPr lang="en-US" sz="4100" dirty="0"/>
          </a:p>
        </p:txBody>
      </p:sp>
      <p:sp>
        <p:nvSpPr>
          <p:cNvPr id="4" name="Oval 3"/>
          <p:cNvSpPr/>
          <p:nvPr/>
        </p:nvSpPr>
        <p:spPr>
          <a:xfrm>
            <a:off x="0" y="1074675"/>
            <a:ext cx="5626375" cy="5588174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15925" y="1060718"/>
            <a:ext cx="5709490" cy="5741698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860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48892"/>
            <a:ext cx="8077200" cy="7152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Footlight MT Light"/>
                <a:cs typeface="Footlight MT Light"/>
              </a:rPr>
              <a:t>Legacies of the New Deal</a:t>
            </a:r>
            <a:endParaRPr lang="en-US" b="1" dirty="0">
              <a:latin typeface="Footlight MT Light"/>
              <a:cs typeface="Footlight MT Light"/>
            </a:endParaRP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5236" y="1434159"/>
            <a:ext cx="6961390" cy="51137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u="sng" dirty="0">
                <a:latin typeface="Footlight MT Light"/>
                <a:cs typeface="Footlight MT Light"/>
              </a:rPr>
              <a:t>FDIC </a:t>
            </a:r>
            <a:r>
              <a:rPr lang="en-US" sz="2700" dirty="0">
                <a:latin typeface="Footlight MT Light"/>
                <a:cs typeface="Footlight MT Light"/>
              </a:rPr>
              <a:t>– banking insurance critical to sound </a:t>
            </a:r>
            <a:r>
              <a:rPr lang="en-US" sz="2700" dirty="0" smtClean="0">
                <a:latin typeface="Footlight MT Light"/>
                <a:cs typeface="Footlight MT Light"/>
              </a:rPr>
              <a:t>economy</a:t>
            </a:r>
          </a:p>
          <a:p>
            <a:pPr>
              <a:lnSpc>
                <a:spcPct val="90000"/>
              </a:lnSpc>
            </a:pPr>
            <a:r>
              <a:rPr lang="en-US" sz="2700" u="sng" dirty="0" smtClean="0">
                <a:latin typeface="Footlight MT Light"/>
                <a:cs typeface="Footlight MT Light"/>
              </a:rPr>
              <a:t>SEC</a:t>
            </a:r>
            <a:r>
              <a:rPr lang="en-US" sz="2700" dirty="0" smtClean="0">
                <a:latin typeface="Footlight MT Light"/>
                <a:cs typeface="Footlight MT Light"/>
              </a:rPr>
              <a:t> – “watch-dog” of stock market</a:t>
            </a:r>
          </a:p>
          <a:p>
            <a:pPr>
              <a:lnSpc>
                <a:spcPct val="90000"/>
              </a:lnSpc>
            </a:pPr>
            <a:r>
              <a:rPr lang="en-US" sz="2700" u="sng" dirty="0" smtClean="0">
                <a:latin typeface="Footlight MT Light"/>
                <a:cs typeface="Footlight MT Light"/>
              </a:rPr>
              <a:t>NLRA &amp; FLSA</a:t>
            </a:r>
            <a:r>
              <a:rPr lang="en-US" sz="2700" dirty="0" smtClean="0">
                <a:latin typeface="Footlight MT Light"/>
                <a:cs typeface="Footlight MT Light"/>
              </a:rPr>
              <a:t> – supervise labor relations, minimum wage, etc.</a:t>
            </a:r>
            <a:endParaRPr lang="en-US" sz="2700" dirty="0">
              <a:latin typeface="Footlight MT Light"/>
              <a:cs typeface="Footlight MT Light"/>
            </a:endParaRPr>
          </a:p>
          <a:p>
            <a:pPr>
              <a:lnSpc>
                <a:spcPct val="90000"/>
              </a:lnSpc>
            </a:pPr>
            <a:r>
              <a:rPr lang="en-US" sz="2700" u="sng" dirty="0">
                <a:latin typeface="Footlight MT Light"/>
                <a:cs typeface="Footlight MT Light"/>
              </a:rPr>
              <a:t>Deficit spending</a:t>
            </a:r>
            <a:r>
              <a:rPr lang="en-US" sz="2700" dirty="0">
                <a:latin typeface="Footlight MT Light"/>
                <a:cs typeface="Footlight MT Light"/>
              </a:rPr>
              <a:t>  has became a normal feature of </a:t>
            </a:r>
            <a:r>
              <a:rPr lang="en-US" sz="2700" dirty="0" smtClean="0">
                <a:latin typeface="Footlight MT Light"/>
                <a:cs typeface="Footlight MT Light"/>
              </a:rPr>
              <a:t>government</a:t>
            </a:r>
          </a:p>
          <a:p>
            <a:pPr>
              <a:lnSpc>
                <a:spcPct val="90000"/>
              </a:lnSpc>
            </a:pPr>
            <a:r>
              <a:rPr lang="en-US" sz="2700" u="sng" dirty="0" smtClean="0">
                <a:latin typeface="Footlight MT Light"/>
                <a:cs typeface="Footlight MT Light"/>
              </a:rPr>
              <a:t>Social </a:t>
            </a:r>
            <a:r>
              <a:rPr lang="en-US" sz="2700" u="sng" dirty="0">
                <a:latin typeface="Footlight MT Light"/>
                <a:cs typeface="Footlight MT Light"/>
              </a:rPr>
              <a:t>Security </a:t>
            </a:r>
            <a:r>
              <a:rPr lang="en-US" sz="2700" dirty="0">
                <a:latin typeface="Footlight MT Light"/>
                <a:cs typeface="Footlight MT Light"/>
              </a:rPr>
              <a:t> is a key legacy of the New Deal in that the Feds have assumed a greater responsibility for the social welfare of citizens since 1935 </a:t>
            </a:r>
            <a:endParaRPr lang="en-US" sz="2700" u="sng" dirty="0">
              <a:latin typeface="Footlight MT Light"/>
              <a:cs typeface="Footlight MT Light"/>
            </a:endParaRPr>
          </a:p>
          <a:p>
            <a:pPr>
              <a:lnSpc>
                <a:spcPct val="90000"/>
              </a:lnSpc>
            </a:pPr>
            <a:endParaRPr lang="en-US" sz="2700" u="sng" dirty="0">
              <a:latin typeface="Footlight MT Light"/>
              <a:cs typeface="Footlight MT Light"/>
            </a:endParaRPr>
          </a:p>
        </p:txBody>
      </p:sp>
      <p:pic>
        <p:nvPicPr>
          <p:cNvPr id="165894" name="Picture 6" descr="legacy-society-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2356" y="1562356"/>
            <a:ext cx="2206709" cy="31634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57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507" y="4302125"/>
            <a:ext cx="1133475" cy="1164529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9040"/>
            <a:ext cx="8229600" cy="803443"/>
          </a:xfrm>
        </p:spPr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FDR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5617" y="856557"/>
            <a:ext cx="8779365" cy="586299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Footlight MT Light"/>
                <a:cs typeface="Footlight MT Light"/>
              </a:rPr>
              <a:t>Brain Trust:</a:t>
            </a:r>
            <a:r>
              <a:rPr lang="en-US" sz="2800" dirty="0" smtClean="0">
                <a:latin typeface="Footlight MT Light"/>
                <a:cs typeface="Footlight MT Light"/>
              </a:rPr>
              <a:t> FDR</a:t>
            </a:r>
            <a:r>
              <a:rPr lang="ja-JP" altLang="en-US" sz="2800" dirty="0" smtClean="0">
                <a:latin typeface="Footlight MT Light"/>
                <a:cs typeface="Footlight MT Light"/>
              </a:rPr>
              <a:t>’</a:t>
            </a:r>
            <a:r>
              <a:rPr lang="en-US" sz="2800" dirty="0" smtClean="0">
                <a:latin typeface="Footlight MT Light"/>
                <a:cs typeface="Footlight MT Light"/>
              </a:rPr>
              <a:t>s highly educated advisors</a:t>
            </a:r>
          </a:p>
          <a:p>
            <a:endParaRPr lang="en-US" sz="2800" dirty="0" smtClean="0">
              <a:latin typeface="Footlight MT Light"/>
              <a:cs typeface="Footlight MT Light"/>
            </a:endParaRPr>
          </a:p>
          <a:p>
            <a:r>
              <a:rPr lang="en-US" sz="2800" b="1" dirty="0" smtClean="0">
                <a:latin typeface="Footlight MT Light"/>
                <a:cs typeface="Footlight MT Light"/>
              </a:rPr>
              <a:t>Eleanor Roosevelt:</a:t>
            </a:r>
            <a:r>
              <a:rPr lang="en-US" sz="2800" dirty="0" smtClean="0">
                <a:latin typeface="Footlight MT Light"/>
                <a:cs typeface="Footlight MT Light"/>
              </a:rPr>
              <a:t> FDR</a:t>
            </a:r>
            <a:r>
              <a:rPr lang="ja-JP" altLang="en-US" sz="2800" dirty="0" smtClean="0">
                <a:latin typeface="Footlight MT Light"/>
                <a:cs typeface="Footlight MT Light"/>
              </a:rPr>
              <a:t>’</a:t>
            </a:r>
            <a:r>
              <a:rPr lang="en-US" sz="2800" dirty="0" smtClean="0">
                <a:latin typeface="Footlight MT Light"/>
                <a:cs typeface="Footlight MT Light"/>
              </a:rPr>
              <a:t>s wife and advisor.  </a:t>
            </a:r>
          </a:p>
          <a:p>
            <a:pPr marL="0" indent="0">
              <a:buNone/>
            </a:pPr>
            <a:r>
              <a:rPr lang="en-US" sz="2800" dirty="0" smtClean="0">
                <a:latin typeface="Footlight MT Light"/>
                <a:cs typeface="Footlight MT Light"/>
              </a:rPr>
              <a:t>As first lady she worked tirelessly to help minority </a:t>
            </a:r>
          </a:p>
          <a:p>
            <a:pPr marL="0" indent="0">
              <a:buNone/>
            </a:pPr>
            <a:r>
              <a:rPr lang="en-US" sz="2800" dirty="0" smtClean="0">
                <a:latin typeface="Footlight MT Light"/>
                <a:cs typeface="Footlight MT Light"/>
              </a:rPr>
              <a:t>groups, often disagreeing with her husband</a:t>
            </a:r>
            <a:r>
              <a:rPr lang="ja-JP" altLang="en-US" sz="2800" dirty="0" smtClean="0">
                <a:latin typeface="Footlight MT Light"/>
                <a:cs typeface="Footlight MT Light"/>
              </a:rPr>
              <a:t>’</a:t>
            </a:r>
            <a:r>
              <a:rPr lang="en-US" sz="2800" dirty="0" smtClean="0">
                <a:latin typeface="Footlight MT Light"/>
                <a:cs typeface="Footlight MT Light"/>
              </a:rPr>
              <a:t>s </a:t>
            </a:r>
          </a:p>
          <a:p>
            <a:pPr marL="0" indent="0">
              <a:buNone/>
            </a:pPr>
            <a:r>
              <a:rPr lang="en-US" sz="2800" dirty="0" smtClean="0">
                <a:latin typeface="Footlight MT Light"/>
                <a:cs typeface="Footlight MT Light"/>
              </a:rPr>
              <a:t>policies publicly.</a:t>
            </a:r>
          </a:p>
          <a:p>
            <a:endParaRPr lang="en-US" sz="2800" dirty="0" smtClean="0">
              <a:latin typeface="Footlight MT Light"/>
              <a:cs typeface="Footlight MT Light"/>
            </a:endParaRPr>
          </a:p>
          <a:p>
            <a:r>
              <a:rPr lang="en-US" sz="2800" b="1" dirty="0" smtClean="0">
                <a:latin typeface="Footlight MT Light"/>
                <a:cs typeface="Footlight MT Light"/>
              </a:rPr>
              <a:t>Fireside chats:</a:t>
            </a:r>
            <a:r>
              <a:rPr lang="en-US" sz="2800" dirty="0" smtClean="0">
                <a:latin typeface="Footlight MT Light"/>
                <a:cs typeface="Footlight MT Light"/>
              </a:rPr>
              <a:t> radio addresses given by FDR to the American public</a:t>
            </a:r>
          </a:p>
          <a:p>
            <a:endParaRPr lang="en-US" sz="2800" b="1" dirty="0" smtClean="0">
              <a:latin typeface="Footlight MT Light"/>
              <a:cs typeface="Footlight MT Light"/>
            </a:endParaRPr>
          </a:p>
          <a:p>
            <a:r>
              <a:rPr lang="en-US" sz="2800" b="1" dirty="0" smtClean="0">
                <a:latin typeface="Footlight MT Light"/>
                <a:cs typeface="Footlight MT Light"/>
              </a:rPr>
              <a:t>First Hundred Days</a:t>
            </a:r>
            <a:r>
              <a:rPr lang="en-US" sz="2800" dirty="0" smtClean="0">
                <a:latin typeface="Footlight MT Light"/>
                <a:cs typeface="Footlight MT Light"/>
              </a:rPr>
              <a:t>: FDR focused on immediate relief; Congress granted every request</a:t>
            </a:r>
          </a:p>
          <a:p>
            <a:endParaRPr lang="en-US" sz="2800" dirty="0" smtClean="0">
              <a:latin typeface="Footlight MT Light"/>
              <a:cs typeface="Footlight MT Light"/>
            </a:endParaRPr>
          </a:p>
          <a:p>
            <a:endParaRPr lang="en-US" sz="2800" dirty="0">
              <a:latin typeface="Footlight MT Light"/>
              <a:cs typeface="Footlight MT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17585" y="1403069"/>
            <a:ext cx="2826415" cy="4770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Footlight MT Light"/>
                <a:cs typeface="Footlight MT Light"/>
              </a:rPr>
              <a:t>intellectuals in gov’t</a:t>
            </a:r>
            <a:endParaRPr lang="en-US" sz="2500" b="1" dirty="0">
              <a:latin typeface="Footlight MT Light"/>
              <a:cs typeface="Footlight MT Light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889272" y="351199"/>
            <a:ext cx="551654" cy="1051870"/>
          </a:xfrm>
          <a:prstGeom prst="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676" y="1952625"/>
            <a:ext cx="1332545" cy="1880123"/>
          </a:xfrm>
          <a:prstGeom prst="rect">
            <a:avLst/>
          </a:prstGeom>
          <a:ln>
            <a:solidFill>
              <a:srgbClr val="7F7F7F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69788" y="14430"/>
            <a:ext cx="3646888" cy="507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animBg="1"/>
      <p:bldP spid="2" grpId="1" animBg="1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Footlight MT Light"/>
                <a:cs typeface="Footlight MT Light"/>
              </a:rPr>
              <a:t>Role of the federal government: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ACTIVE!  Hands ON!</a:t>
            </a:r>
          </a:p>
          <a:p>
            <a:r>
              <a:rPr lang="en-US" dirty="0">
                <a:latin typeface="Footlight MT Light"/>
                <a:cs typeface="Footlight MT Light"/>
              </a:rPr>
              <a:t>Federal government</a:t>
            </a:r>
            <a:r>
              <a:rPr lang="ja-JP" altLang="en-US" dirty="0">
                <a:latin typeface="Footlight MT Light"/>
                <a:cs typeface="Footlight MT Light"/>
              </a:rPr>
              <a:t>’</a:t>
            </a:r>
            <a:r>
              <a:rPr lang="en-US" dirty="0">
                <a:latin typeface="Footlight MT Light"/>
                <a:cs typeface="Footlight MT Light"/>
              </a:rPr>
              <a:t>s job to fix depression</a:t>
            </a:r>
          </a:p>
          <a:p>
            <a:endParaRPr lang="en-US" dirty="0">
              <a:latin typeface="Footlight MT Light"/>
              <a:cs typeface="Footlight MT Light"/>
            </a:endParaRPr>
          </a:p>
          <a:p>
            <a:r>
              <a:rPr lang="en-US" dirty="0">
                <a:latin typeface="Footlight MT Light"/>
                <a:cs typeface="Footlight MT Light"/>
              </a:rPr>
              <a:t>Who should American</a:t>
            </a:r>
            <a:r>
              <a:rPr lang="ja-JP" altLang="en-US" dirty="0">
                <a:latin typeface="Footlight MT Light"/>
                <a:cs typeface="Footlight MT Light"/>
              </a:rPr>
              <a:t>’</a:t>
            </a:r>
            <a:r>
              <a:rPr lang="en-US" dirty="0">
                <a:latin typeface="Footlight MT Light"/>
                <a:cs typeface="Footlight MT Light"/>
              </a:rPr>
              <a:t>s turn to for help?</a:t>
            </a:r>
          </a:p>
          <a:p>
            <a:pPr lvl="1"/>
            <a:r>
              <a:rPr lang="en-US" dirty="0">
                <a:latin typeface="Footlight MT Light"/>
                <a:cs typeface="Footlight MT Light"/>
              </a:rPr>
              <a:t>The government</a:t>
            </a:r>
            <a:r>
              <a:rPr lang="en-US" dirty="0" smtClean="0">
                <a:latin typeface="Footlight MT Light"/>
                <a:cs typeface="Footlight MT Light"/>
              </a:rPr>
              <a:t>!</a:t>
            </a:r>
          </a:p>
          <a:p>
            <a:pPr lvl="1"/>
            <a:endParaRPr lang="en-US" dirty="0">
              <a:latin typeface="Footlight MT Light"/>
              <a:cs typeface="Footlight MT Light"/>
            </a:endParaRPr>
          </a:p>
          <a:p>
            <a:r>
              <a:rPr lang="en-US" i="1" dirty="0" smtClean="0">
                <a:latin typeface="Footlight MT Light"/>
                <a:cs typeface="Footlight MT Light"/>
              </a:rPr>
              <a:t>This is a shift from who?</a:t>
            </a:r>
          </a:p>
        </p:txBody>
      </p:sp>
    </p:spTree>
    <p:extLst>
      <p:ext uri="{BB962C8B-B14F-4D97-AF65-F5344CB8AC3E}">
        <p14:creationId xmlns:p14="http://schemas.microsoft.com/office/powerpoint/2010/main" val="279688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2166"/>
            <a:ext cx="8229600" cy="740833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Footlight MT Light"/>
                <a:cs typeface="Footlight MT Light"/>
              </a:rPr>
              <a:t>Approach to the </a:t>
            </a:r>
            <a:r>
              <a:rPr lang="en-US" sz="4000" dirty="0" smtClean="0">
                <a:solidFill>
                  <a:schemeClr val="tx1"/>
                </a:solidFill>
                <a:latin typeface="Footlight MT Light"/>
                <a:cs typeface="Footlight MT Light"/>
              </a:rPr>
              <a:t>Great Depression</a:t>
            </a:r>
            <a:r>
              <a:rPr lang="en-US" sz="4000" dirty="0">
                <a:solidFill>
                  <a:schemeClr val="tx1"/>
                </a:solidFill>
                <a:latin typeface="Footlight MT Light"/>
                <a:cs typeface="Footlight MT Light"/>
              </a:rPr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186688"/>
            <a:ext cx="8517467" cy="5547627"/>
          </a:xfrm>
        </p:spPr>
        <p:txBody>
          <a:bodyPr>
            <a:normAutofit/>
          </a:bodyPr>
          <a:lstStyle/>
          <a:p>
            <a:r>
              <a:rPr lang="en-US" dirty="0">
                <a:latin typeface="Footlight MT Light"/>
                <a:cs typeface="Footlight MT Light"/>
              </a:rPr>
              <a:t>New Deal</a:t>
            </a:r>
          </a:p>
          <a:p>
            <a:r>
              <a:rPr lang="en-US" dirty="0">
                <a:latin typeface="Footlight MT Light"/>
                <a:cs typeface="Footlight MT Light"/>
              </a:rPr>
              <a:t>Create agencies to foster relief, recovery and reform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b="1" u="sng" dirty="0">
                <a:latin typeface="Footlight MT Light"/>
                <a:cs typeface="Footlight MT Light"/>
              </a:rPr>
              <a:t>Deficit </a:t>
            </a:r>
            <a:r>
              <a:rPr lang="en-US" sz="3200" b="1" u="sng" dirty="0" smtClean="0">
                <a:latin typeface="Footlight MT Light"/>
                <a:cs typeface="Footlight MT Light"/>
              </a:rPr>
              <a:t>Spending</a:t>
            </a:r>
            <a:r>
              <a:rPr lang="en-US" sz="2500" dirty="0" smtClean="0">
                <a:latin typeface="Footlight MT Light"/>
                <a:cs typeface="Footlight MT Light"/>
              </a:rPr>
              <a:t>: The government will spend our way out of the depression (even though it means going into debt</a:t>
            </a:r>
            <a:r>
              <a:rPr lang="en-US" sz="2500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r>
              <a:rPr lang="en-US" sz="2900" b="1" dirty="0" smtClean="0">
                <a:latin typeface="Footlight MT Light"/>
                <a:cs typeface="Footlight MT Light"/>
              </a:rPr>
              <a:t>What was the </a:t>
            </a:r>
            <a:r>
              <a:rPr lang="en-US" sz="2900" b="1" dirty="0" smtClean="0">
                <a:solidFill>
                  <a:srgbClr val="FF0000"/>
                </a:solidFill>
                <a:latin typeface="Footlight MT Light"/>
                <a:cs typeface="Footlight MT Light"/>
              </a:rPr>
              <a:t>overall impact of the New Deal</a:t>
            </a:r>
            <a:r>
              <a:rPr lang="en-US" sz="2900" b="1" dirty="0" smtClean="0">
                <a:latin typeface="Footlight MT Light"/>
                <a:cs typeface="Footlight MT Light"/>
              </a:rPr>
              <a:t>?</a:t>
            </a:r>
          </a:p>
          <a:p>
            <a:pPr lvl="1"/>
            <a:r>
              <a:rPr lang="en-US" sz="2900" dirty="0" smtClean="0">
                <a:latin typeface="Footlight MT Light"/>
                <a:cs typeface="Footlight MT Light"/>
              </a:rPr>
              <a:t>The New Deal </a:t>
            </a:r>
            <a:r>
              <a:rPr lang="en-US" sz="2900" i="1" dirty="0" smtClean="0">
                <a:solidFill>
                  <a:srgbClr val="FF0000"/>
                </a:solidFill>
                <a:latin typeface="Footlight MT Light"/>
                <a:cs typeface="Footlight MT Light"/>
              </a:rPr>
              <a:t>increased/enlarged the size of the federal government</a:t>
            </a:r>
            <a:r>
              <a:rPr lang="en-US" sz="2900" dirty="0" smtClean="0">
                <a:latin typeface="Footlight MT Light"/>
                <a:cs typeface="Footlight MT Light"/>
              </a:rPr>
              <a:t>.</a:t>
            </a:r>
            <a:endParaRPr lang="en-US" sz="2900" b="1" dirty="0" smtClean="0">
              <a:latin typeface="Footlight MT Light"/>
              <a:cs typeface="Footlight MT Light"/>
            </a:endParaRPr>
          </a:p>
          <a:p>
            <a:r>
              <a:rPr lang="en-US" sz="2900" b="1" dirty="0" smtClean="0">
                <a:latin typeface="Footlight MT Light"/>
                <a:cs typeface="Footlight MT Light"/>
              </a:rPr>
              <a:t>What was the </a:t>
            </a:r>
            <a:r>
              <a:rPr lang="en-US" sz="2900" b="1" dirty="0" smtClean="0">
                <a:solidFill>
                  <a:srgbClr val="0000FF"/>
                </a:solidFill>
                <a:latin typeface="Footlight MT Light"/>
                <a:cs typeface="Footlight MT Light"/>
              </a:rPr>
              <a:t>philosophy of the New Deal</a:t>
            </a:r>
            <a:r>
              <a:rPr lang="en-US" sz="2900" b="1" dirty="0" smtClean="0">
                <a:latin typeface="Footlight MT Light"/>
                <a:cs typeface="Footlight MT Light"/>
              </a:rPr>
              <a:t>?</a:t>
            </a:r>
          </a:p>
          <a:p>
            <a:pPr lvl="1"/>
            <a:r>
              <a:rPr lang="en-US" sz="2900" dirty="0" smtClean="0">
                <a:latin typeface="Footlight MT Light"/>
                <a:cs typeface="Footlight MT Light"/>
              </a:rPr>
              <a:t>The </a:t>
            </a:r>
            <a:r>
              <a:rPr lang="en-US" sz="2900" dirty="0" smtClean="0">
                <a:solidFill>
                  <a:srgbClr val="0000FF"/>
                </a:solidFill>
                <a:latin typeface="Footlight MT Light"/>
                <a:cs typeface="Footlight MT Light"/>
              </a:rPr>
              <a:t>federal government should regulate and directly stimulate the economy by spending and hiring.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>
              <a:latin typeface="Footlight MT Light"/>
              <a:cs typeface="Footlight MT Light"/>
            </a:endParaRPr>
          </a:p>
          <a:p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568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The First New Deal</a:t>
            </a:r>
            <a:endParaRPr lang="en-US" dirty="0">
              <a:latin typeface="Footlight MT Light"/>
              <a:cs typeface="Footlight MT Ligh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74876" cy="4525963"/>
          </a:xfrm>
        </p:spPr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Guiding Principals:</a:t>
            </a: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Relief</a:t>
            </a:r>
          </a:p>
          <a:p>
            <a:pPr lvl="1"/>
            <a:endParaRPr lang="en-US" sz="2500" dirty="0">
              <a:latin typeface="Footlight MT Light"/>
              <a:cs typeface="Footlight MT Light"/>
            </a:endParaRP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Recovery</a:t>
            </a:r>
          </a:p>
          <a:p>
            <a:pPr lvl="1"/>
            <a:endParaRPr lang="en-US" sz="2500" dirty="0">
              <a:latin typeface="Footlight MT Light"/>
              <a:cs typeface="Footlight MT Light"/>
            </a:endParaRPr>
          </a:p>
          <a:p>
            <a:pPr lvl="1"/>
            <a:r>
              <a:rPr lang="en-US" sz="2500" dirty="0">
                <a:latin typeface="Footlight MT Light"/>
                <a:cs typeface="Footlight MT Light"/>
              </a:rPr>
              <a:t>Reform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32076" y="1601385"/>
            <a:ext cx="4811924" cy="1523494"/>
          </a:xfrm>
          <a:prstGeom prst="rect">
            <a:avLst/>
          </a:prstGeom>
          <a:noFill/>
          <a:ln>
            <a:solidFill>
              <a:srgbClr val="006462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Footlight MT Light"/>
                <a:cs typeface="Footlight MT Light"/>
              </a:rPr>
              <a:t>Immediate action taken to halt the economy</a:t>
            </a:r>
            <a:r>
              <a:rPr lang="ja-JP" altLang="en-US" sz="2500" dirty="0">
                <a:latin typeface="Footlight MT Light"/>
                <a:cs typeface="Footlight MT Light"/>
              </a:rPr>
              <a:t>’</a:t>
            </a:r>
            <a:r>
              <a:rPr lang="en-US" sz="2500" dirty="0">
                <a:latin typeface="Footlight MT Light"/>
                <a:cs typeface="Footlight MT Light"/>
              </a:rPr>
              <a:t>s deterioration</a:t>
            </a:r>
          </a:p>
          <a:p>
            <a:r>
              <a:rPr lang="en-US" sz="2500" dirty="0">
                <a:latin typeface="Footlight MT Light"/>
                <a:cs typeface="Footlight MT Light"/>
              </a:rPr>
              <a:t>*Programs to fix the economy ASAP</a:t>
            </a:r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347834" y="2348150"/>
            <a:ext cx="1683352" cy="310133"/>
          </a:xfrm>
          <a:prstGeom prst="rightArrow">
            <a:avLst/>
          </a:prstGeom>
          <a:solidFill>
            <a:srgbClr val="6D6FC7"/>
          </a:solidFill>
          <a:ln>
            <a:solidFill>
              <a:srgbClr val="0064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2022403">
            <a:off x="1914445" y="4857452"/>
            <a:ext cx="954924" cy="324832"/>
          </a:xfrm>
          <a:prstGeom prst="rightArrow">
            <a:avLst/>
          </a:prstGeom>
          <a:solidFill>
            <a:srgbClr val="6D6FC7"/>
          </a:solidFill>
          <a:ln>
            <a:solidFill>
              <a:srgbClr val="0064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825699">
            <a:off x="2711698" y="3479972"/>
            <a:ext cx="1683352" cy="310133"/>
          </a:xfrm>
          <a:prstGeom prst="rightArrow">
            <a:avLst/>
          </a:prstGeom>
          <a:solidFill>
            <a:srgbClr val="6D6FC7"/>
          </a:solidFill>
          <a:ln>
            <a:solidFill>
              <a:srgbClr val="00646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44091" y="3956339"/>
            <a:ext cx="4507951" cy="1138773"/>
          </a:xfrm>
          <a:prstGeom prst="rect">
            <a:avLst/>
          </a:prstGeom>
          <a:noFill/>
          <a:ln>
            <a:solidFill>
              <a:srgbClr val="006462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Footlight MT Light"/>
                <a:cs typeface="Footlight MT Light"/>
              </a:rPr>
              <a:t>Temporary programs to restart the flow of consumer demand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9247" y="5502915"/>
            <a:ext cx="8272795" cy="1246495"/>
          </a:xfrm>
          <a:prstGeom prst="rect">
            <a:avLst/>
          </a:prstGeom>
          <a:noFill/>
          <a:ln>
            <a:solidFill>
              <a:srgbClr val="006462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i="1" dirty="0">
                <a:latin typeface="Footlight MT Light"/>
                <a:cs typeface="Footlight MT Light"/>
              </a:rPr>
              <a:t>Permanent</a:t>
            </a:r>
            <a:r>
              <a:rPr lang="en-US" sz="2500" dirty="0">
                <a:latin typeface="Footlight MT Light"/>
                <a:cs typeface="Footlight MT Light"/>
              </a:rPr>
              <a:t> programs to avoid another depression and insure citizens against economic disasters </a:t>
            </a:r>
          </a:p>
          <a:p>
            <a:r>
              <a:rPr lang="en-US" sz="2500" dirty="0">
                <a:latin typeface="Footlight MT Light"/>
                <a:cs typeface="Footlight MT Light"/>
              </a:rPr>
              <a:t>Programs such as: FDIC, FHA, SEC, Social </a:t>
            </a:r>
            <a:r>
              <a:rPr lang="en-US" sz="2500" dirty="0" smtClean="0">
                <a:latin typeface="Footlight MT Light"/>
                <a:cs typeface="Footlight MT Light"/>
              </a:rPr>
              <a:t>Security</a:t>
            </a:r>
            <a:endParaRPr lang="en-US" sz="2500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200759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New Deal Part 1</a:t>
            </a:r>
            <a:endParaRPr lang="en-US" dirty="0">
              <a:latin typeface="Footlight MT Light"/>
              <a:cs typeface="Footlight MT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7214" y="1269858"/>
            <a:ext cx="8400010" cy="4795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Footlight MT Light"/>
              <a:cs typeface="Footlight MT Light"/>
            </a:endParaRPr>
          </a:p>
          <a:p>
            <a:r>
              <a:rPr lang="en-US" dirty="0" smtClean="0">
                <a:latin typeface="Footlight MT Light"/>
                <a:cs typeface="Footlight MT Light"/>
                <a:hlinkClick r:id=""/>
              </a:rPr>
              <a:t>First Hundred Days</a:t>
            </a:r>
            <a:endParaRPr lang="en-US" dirty="0" smtClean="0">
              <a:latin typeface="Footlight MT Light"/>
              <a:cs typeface="Footlight MT Light"/>
            </a:endParaRP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what agencies did he enact? </a:t>
            </a: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what problems did they solve?</a:t>
            </a: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what problems were left unsolved?</a:t>
            </a:r>
          </a:p>
          <a:p>
            <a:pPr lvl="1"/>
            <a:r>
              <a:rPr lang="en-US" sz="2500" dirty="0" smtClean="0">
                <a:latin typeface="Footlight MT Light"/>
                <a:cs typeface="Footlight MT Light"/>
              </a:rPr>
              <a:t>what are some criticisms that might come about?</a:t>
            </a:r>
          </a:p>
          <a:p>
            <a:r>
              <a:rPr lang="en-US" b="1" dirty="0" smtClean="0">
                <a:latin typeface="Footlight MT Light"/>
                <a:cs typeface="Footlight MT Light"/>
              </a:rPr>
              <a:t>What are YOUR criticisms?</a:t>
            </a:r>
          </a:p>
        </p:txBody>
      </p:sp>
    </p:spTree>
    <p:extLst>
      <p:ext uri="{BB962C8B-B14F-4D97-AF65-F5344CB8AC3E}">
        <p14:creationId xmlns:p14="http://schemas.microsoft.com/office/powerpoint/2010/main" val="22912474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ootlight MT Light"/>
                <a:cs typeface="Footlight MT Light"/>
              </a:rPr>
              <a:t>Major Accomplishments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19348"/>
          </a:xfrm>
        </p:spPr>
        <p:txBody>
          <a:bodyPr>
            <a:normAutofit/>
          </a:bodyPr>
          <a:lstStyle/>
          <a:p>
            <a:r>
              <a:rPr lang="en-US" u="sng" dirty="0">
                <a:latin typeface="Footlight MT Light"/>
                <a:cs typeface="Footlight MT Light"/>
              </a:rPr>
              <a:t>Banking and Finance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FDIC (</a:t>
            </a:r>
            <a:r>
              <a:rPr lang="en-US" i="1" dirty="0" smtClean="0">
                <a:latin typeface="Footlight MT Light"/>
                <a:cs typeface="Footlight MT Light"/>
              </a:rPr>
              <a:t>Federal Deposit Insurance Corporation</a:t>
            </a:r>
            <a:r>
              <a:rPr lang="en-US" dirty="0" smtClean="0">
                <a:latin typeface="Footlight MT Light"/>
                <a:cs typeface="Footlight MT Light"/>
              </a:rPr>
              <a:t>), SEC (</a:t>
            </a:r>
            <a:r>
              <a:rPr lang="en-US" i="1" dirty="0" smtClean="0">
                <a:latin typeface="Footlight MT Light"/>
                <a:cs typeface="Footlight MT Light"/>
              </a:rPr>
              <a:t>Securities &amp; Exchange Commission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pPr lvl="1"/>
            <a:endParaRPr lang="en-US" dirty="0">
              <a:latin typeface="Footlight MT Light"/>
              <a:cs typeface="Footlight MT Light"/>
            </a:endParaRPr>
          </a:p>
          <a:p>
            <a:r>
              <a:rPr lang="en-US" u="sng" dirty="0">
                <a:latin typeface="Footlight MT Light"/>
                <a:cs typeface="Footlight MT Light"/>
              </a:rPr>
              <a:t>For Farmers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AAA (</a:t>
            </a:r>
            <a:r>
              <a:rPr lang="en-US" i="1" dirty="0" smtClean="0">
                <a:latin typeface="Footlight MT Light"/>
                <a:cs typeface="Footlight MT Light"/>
              </a:rPr>
              <a:t>Agricultural Adjustment Act</a:t>
            </a:r>
            <a:r>
              <a:rPr lang="en-US" dirty="0" smtClean="0">
                <a:latin typeface="Footlight MT Light"/>
                <a:cs typeface="Footlight MT Light"/>
              </a:rPr>
              <a:t>), TVA (</a:t>
            </a:r>
            <a:r>
              <a:rPr lang="en-US" i="1" dirty="0" smtClean="0">
                <a:latin typeface="Footlight MT Light"/>
                <a:cs typeface="Footlight MT Light"/>
              </a:rPr>
              <a:t>Tennessee Valley Authority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pPr lvl="1"/>
            <a:endParaRPr lang="en-US" dirty="0">
              <a:latin typeface="Footlight MT Light"/>
              <a:cs typeface="Footlight MT Light"/>
            </a:endParaRPr>
          </a:p>
          <a:p>
            <a:r>
              <a:rPr lang="en-US" u="sng" dirty="0">
                <a:latin typeface="Footlight MT Light"/>
                <a:cs typeface="Footlight MT Light"/>
              </a:rPr>
              <a:t>Works Projects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CCC (</a:t>
            </a:r>
            <a:r>
              <a:rPr lang="en-US" i="1" dirty="0" smtClean="0">
                <a:latin typeface="Footlight MT Light"/>
                <a:cs typeface="Footlight MT Light"/>
              </a:rPr>
              <a:t>Civilian Conservation Corporation</a:t>
            </a:r>
            <a:r>
              <a:rPr lang="en-US" dirty="0" smtClean="0">
                <a:latin typeface="Footlight MT Light"/>
                <a:cs typeface="Footlight MT Light"/>
              </a:rPr>
              <a:t>), PWA &amp; CWA (</a:t>
            </a:r>
            <a:r>
              <a:rPr lang="en-US" i="1" dirty="0" smtClean="0">
                <a:latin typeface="Footlight MT Light"/>
                <a:cs typeface="Footlight MT Light"/>
              </a:rPr>
              <a:t>Public &amp; Civilian Works Administration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pPr lvl="1"/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55208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ootlight MT Light"/>
                <a:cs typeface="Footlight MT Light"/>
              </a:rPr>
              <a:t>Major Accomplishments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Footlight MT Light"/>
                <a:cs typeface="Footlight MT Light"/>
              </a:rPr>
              <a:t>Fair Practices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NIRA (</a:t>
            </a:r>
            <a:r>
              <a:rPr lang="en-US" i="1" dirty="0" smtClean="0">
                <a:latin typeface="Footlight MT Light"/>
                <a:cs typeface="Footlight MT Light"/>
              </a:rPr>
              <a:t>National Industrial Recovery Act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pPr lvl="1"/>
            <a:endParaRPr lang="en-US" dirty="0">
              <a:latin typeface="Footlight MT Light"/>
              <a:cs typeface="Footlight MT Light"/>
            </a:endParaRPr>
          </a:p>
          <a:p>
            <a:r>
              <a:rPr lang="en-US" u="sng" dirty="0">
                <a:latin typeface="Footlight MT Light"/>
                <a:cs typeface="Footlight MT Light"/>
              </a:rPr>
              <a:t>Food and Clothing</a:t>
            </a:r>
            <a:r>
              <a:rPr lang="en-US" dirty="0">
                <a:latin typeface="Footlight MT Light"/>
                <a:cs typeface="Footlight MT Light"/>
              </a:rPr>
              <a:t>: </a:t>
            </a:r>
            <a:r>
              <a:rPr lang="en-US" dirty="0" smtClean="0">
                <a:latin typeface="Footlight MT Light"/>
                <a:cs typeface="Footlight MT Light"/>
              </a:rPr>
              <a:t>FERA (</a:t>
            </a:r>
            <a:r>
              <a:rPr lang="en-US" i="1" dirty="0" smtClean="0">
                <a:latin typeface="Footlight MT Light"/>
                <a:cs typeface="Footlight MT Light"/>
              </a:rPr>
              <a:t>Federal Emergency Relief Act</a:t>
            </a:r>
            <a:r>
              <a:rPr lang="en-US" dirty="0" smtClean="0">
                <a:latin typeface="Footlight MT Light"/>
                <a:cs typeface="Footlight MT Light"/>
              </a:rPr>
              <a:t>), FHA (</a:t>
            </a:r>
            <a:r>
              <a:rPr lang="en-US" i="1" dirty="0" smtClean="0">
                <a:latin typeface="Footlight MT Light"/>
                <a:cs typeface="Footlight MT Light"/>
              </a:rPr>
              <a:t>Federal Housing Administration</a:t>
            </a:r>
            <a:r>
              <a:rPr lang="en-US" dirty="0" smtClean="0">
                <a:latin typeface="Footlight MT Light"/>
                <a:cs typeface="Footlight MT Light"/>
              </a:rPr>
              <a:t>), HOLC (</a:t>
            </a:r>
            <a:r>
              <a:rPr lang="en-US" i="1" dirty="0" smtClean="0">
                <a:latin typeface="Footlight MT Light"/>
                <a:cs typeface="Footlight MT Light"/>
              </a:rPr>
              <a:t>Home Owner’s Loan Corporation</a:t>
            </a:r>
            <a:r>
              <a:rPr lang="en-US" dirty="0" smtClean="0">
                <a:latin typeface="Footlight MT Light"/>
                <a:cs typeface="Footlight MT Light"/>
              </a:rPr>
              <a:t>)</a:t>
            </a:r>
            <a:endParaRPr lang="en-US" dirty="0">
              <a:latin typeface="Footlight MT Light"/>
              <a:cs typeface="Footlight MT Light"/>
            </a:endParaRPr>
          </a:p>
          <a:p>
            <a:pPr lvl="1"/>
            <a:endParaRPr lang="en-US" dirty="0">
              <a:latin typeface="Footlight MT Light"/>
              <a:cs typeface="Footlight MT Light"/>
            </a:endParaRPr>
          </a:p>
          <a:p>
            <a:pPr>
              <a:buFont typeface="Wingdings" charset="0"/>
              <a:buNone/>
            </a:pPr>
            <a:endParaRPr lang="en-US" dirty="0">
              <a:latin typeface="Footlight MT Light"/>
              <a:cs typeface="Footlight MT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079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783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Problems in the Great Depression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2" y="1206806"/>
            <a:ext cx="8170500" cy="5509600"/>
          </a:xfrm>
          <a:ln>
            <a:solidFill>
              <a:srgbClr val="000000"/>
            </a:solidFill>
          </a:ln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Problems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b="1" u="sng" dirty="0" smtClean="0"/>
              <a:t>New Deal Solutions</a:t>
            </a:r>
          </a:p>
          <a:p>
            <a:pPr marL="0" indent="0" algn="ctr">
              <a:buNone/>
            </a:pPr>
            <a:endParaRPr lang="en-US" b="1" u="sng" dirty="0"/>
          </a:p>
        </p:txBody>
      </p:sp>
      <p:cxnSp>
        <p:nvCxnSpPr>
          <p:cNvPr id="6" name="Straight Connector 5"/>
          <p:cNvCxnSpPr>
            <a:stCxn id="3" idx="0"/>
            <a:endCxn id="3" idx="2"/>
          </p:cNvCxnSpPr>
          <p:nvPr/>
        </p:nvCxnSpPr>
        <p:spPr>
          <a:xfrm>
            <a:off x="4315592" y="1206806"/>
            <a:ext cx="0" cy="5509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1824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673</TotalTime>
  <Words>1541</Words>
  <Application>Microsoft Macintosh PowerPoint</Application>
  <PresentationFormat>On-screen Show (4:3)</PresentationFormat>
  <Paragraphs>169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FDR – Franklin Delano Roosevelt</vt:lpstr>
      <vt:lpstr>FDR</vt:lpstr>
      <vt:lpstr>Role of the federal government:</vt:lpstr>
      <vt:lpstr>Approach to the Great Depression:</vt:lpstr>
      <vt:lpstr>The First New Deal</vt:lpstr>
      <vt:lpstr>New Deal Part 1</vt:lpstr>
      <vt:lpstr>Major Accomplishments</vt:lpstr>
      <vt:lpstr>Major Accomplishments</vt:lpstr>
      <vt:lpstr>Problems in the Great Depression</vt:lpstr>
      <vt:lpstr>Critics of the First New Deal</vt:lpstr>
      <vt:lpstr>Supreme Court Steps In</vt:lpstr>
      <vt:lpstr>Supporters of the New Deal</vt:lpstr>
      <vt:lpstr>Court Packing</vt:lpstr>
      <vt:lpstr>The Second New Deal</vt:lpstr>
      <vt:lpstr>The Second New Deal</vt:lpstr>
      <vt:lpstr>Compare &amp; Contrast:   Hoover  vs.   FDR</vt:lpstr>
      <vt:lpstr>Legacies of the New Deal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Key Terms</dc:title>
  <dc:creator>Jessica Friedlander</dc:creator>
  <cp:lastModifiedBy>Jessica Friedlander</cp:lastModifiedBy>
  <cp:revision>55</cp:revision>
  <dcterms:created xsi:type="dcterms:W3CDTF">2013-11-12T16:01:14Z</dcterms:created>
  <dcterms:modified xsi:type="dcterms:W3CDTF">2015-03-22T19:41:20Z</dcterms:modified>
</cp:coreProperties>
</file>